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Proxima Nov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b6ac7f9f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b6ac7f9f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b6ac7f9f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b6ac7f9f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b6ac7f9fd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b6ac7f9fd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b6ac7f9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b6ac7f9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6b6ac7f9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b6ac7f9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b6ac7f9fd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b6ac7f9fd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b6ac7f9fd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6ac7f9fd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6b6ac7f9fd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b6ac7f9fd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b6ac7f9f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b6ac7f9f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b6ac7f9fd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b6ac7f9fd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b6ac7f9f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b6ac7f9f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b6ac7f9fd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b6ac7f9fd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b6ac7f9f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b6ac7f9f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b6ac7f9f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b6ac7f9f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b6ac7f9f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b6ac7f9f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b6ac7f9f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b6ac7f9f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b6ac7f9f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b6ac7f9fd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b6ac7f9f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6ac7f9f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b6ac7f9f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b6ac7f9f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Community Detection:</a:t>
            </a:r>
            <a:endParaRPr/>
          </a:p>
          <a:p>
            <a:pPr indent="0" lvl="0" marL="0" rtl="0" algn="l">
              <a:spcBef>
                <a:spcPts val="0"/>
              </a:spcBef>
              <a:spcAft>
                <a:spcPts val="0"/>
              </a:spcAft>
              <a:buNone/>
            </a:pPr>
            <a:r>
              <a:rPr lang="en"/>
              <a:t>Twitter ego-network</a:t>
            </a:r>
            <a:endParaRPr/>
          </a:p>
        </p:txBody>
      </p:sp>
      <p:sp>
        <p:nvSpPr>
          <p:cNvPr id="60" name="Google Shape;60;p13"/>
          <p:cNvSpPr txBox="1"/>
          <p:nvPr>
            <p:ph idx="1" type="subTitle"/>
          </p:nvPr>
        </p:nvSpPr>
        <p:spPr>
          <a:xfrm>
            <a:off x="510450" y="3182344"/>
            <a:ext cx="8123100" cy="158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a:p>
            <a:pPr indent="0" lvl="0" marL="5486400" rtl="0" algn="l">
              <a:spcBef>
                <a:spcPts val="0"/>
              </a:spcBef>
              <a:spcAft>
                <a:spcPts val="0"/>
              </a:spcAft>
              <a:buNone/>
            </a:pPr>
            <a:r>
              <a:rPr lang="en"/>
              <a:t>     Arkil Thakkar</a:t>
            </a:r>
            <a:endParaRPr/>
          </a:p>
          <a:p>
            <a:pPr indent="0" lvl="0" marL="0" rtl="0" algn="r">
              <a:spcBef>
                <a:spcPts val="0"/>
              </a:spcBef>
              <a:spcAft>
                <a:spcPts val="0"/>
              </a:spcAft>
              <a:buNone/>
            </a:pPr>
            <a:r>
              <a:rPr lang="en"/>
              <a:t> Shravani Pande</a:t>
            </a:r>
            <a:endParaRPr/>
          </a:p>
          <a:p>
            <a:pPr indent="0" lvl="0" marL="0" rtl="0" algn="ctr">
              <a:spcBef>
                <a:spcPts val="0"/>
              </a:spcBef>
              <a:spcAft>
                <a:spcPts val="0"/>
              </a:spcAft>
              <a:buNone/>
            </a:pPr>
            <a:r>
              <a:rPr lang="en"/>
              <a:t>                                                           Sneha</a:t>
            </a:r>
            <a:endParaRPr/>
          </a:p>
        </p:txBody>
      </p:sp>
      <p:pic>
        <p:nvPicPr>
          <p:cNvPr id="61" name="Google Shape;61;p13"/>
          <p:cNvPicPr preferRelativeResize="0"/>
          <p:nvPr/>
        </p:nvPicPr>
        <p:blipFill>
          <a:blip r:embed="rId3">
            <a:alphaModFix/>
          </a:blip>
          <a:stretch>
            <a:fillRect/>
          </a:stretch>
        </p:blipFill>
        <p:spPr>
          <a:xfrm>
            <a:off x="7257125" y="164300"/>
            <a:ext cx="1961674" cy="1470726"/>
          </a:xfrm>
          <a:prstGeom prst="rect">
            <a:avLst/>
          </a:prstGeom>
          <a:noFill/>
          <a:ln>
            <a:noFill/>
          </a:ln>
        </p:spPr>
      </p:pic>
      <p:pic>
        <p:nvPicPr>
          <p:cNvPr id="62" name="Google Shape;62;p13"/>
          <p:cNvPicPr preferRelativeResize="0"/>
          <p:nvPr/>
        </p:nvPicPr>
        <p:blipFill>
          <a:blip r:embed="rId4">
            <a:alphaModFix/>
          </a:blip>
          <a:stretch>
            <a:fillRect/>
          </a:stretch>
        </p:blipFill>
        <p:spPr>
          <a:xfrm>
            <a:off x="133650" y="3182350"/>
            <a:ext cx="1728045" cy="1831100"/>
          </a:xfrm>
          <a:prstGeom prst="rect">
            <a:avLst/>
          </a:prstGeom>
          <a:noFill/>
          <a:ln>
            <a:noFill/>
          </a:ln>
          <a:effectLst>
            <a:outerShdw rotWithShape="0" algn="bl" dir="57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Girvan-Newman</a:t>
            </a:r>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1200"/>
              </a:spcBef>
              <a:spcAft>
                <a:spcPts val="0"/>
              </a:spcAft>
              <a:buSzPts val="1800"/>
              <a:buChar char="●"/>
            </a:pPr>
            <a:r>
              <a:rPr lang="en"/>
              <a:t>Instead of creating communities from scratch, this algorithm finds the edges that are most central to the communities.</a:t>
            </a:r>
            <a:endParaRPr/>
          </a:p>
          <a:p>
            <a:pPr indent="-342900" lvl="0" marL="457200" rtl="0" algn="just">
              <a:lnSpc>
                <a:spcPct val="100000"/>
              </a:lnSpc>
              <a:spcBef>
                <a:spcPts val="0"/>
              </a:spcBef>
              <a:spcAft>
                <a:spcPts val="0"/>
              </a:spcAft>
              <a:buSzPts val="1800"/>
              <a:buChar char="●"/>
            </a:pPr>
            <a:r>
              <a:rPr lang="en"/>
              <a:t>Algorithm considers the “edge betweenness” for community detection.</a:t>
            </a:r>
            <a:endParaRPr/>
          </a:p>
          <a:p>
            <a:pPr indent="-342900" lvl="0" marL="457200" rtl="0" algn="just">
              <a:lnSpc>
                <a:spcPct val="100000"/>
              </a:lnSpc>
              <a:spcBef>
                <a:spcPts val="0"/>
              </a:spcBef>
              <a:spcAft>
                <a:spcPts val="0"/>
              </a:spcAft>
              <a:buSzPts val="1800"/>
              <a:buChar char="●"/>
            </a:pPr>
            <a:r>
              <a:rPr lang="en"/>
              <a:t>Steps:</a:t>
            </a:r>
            <a:br>
              <a:rPr lang="en"/>
            </a:br>
            <a:r>
              <a:rPr lang="en"/>
              <a:t>1. Calculate the betweenness centrality of al the edges in the network.</a:t>
            </a:r>
            <a:br>
              <a:rPr lang="en"/>
            </a:br>
            <a:r>
              <a:rPr lang="en"/>
              <a:t>2. Remove the edges with the highest betweenness.</a:t>
            </a:r>
            <a:br>
              <a:rPr lang="en"/>
            </a:br>
            <a:r>
              <a:rPr lang="en"/>
              <a:t>3. Recompute the betweenness for all the edges affected by the removal.</a:t>
            </a:r>
            <a:br>
              <a:rPr lang="en"/>
            </a:br>
            <a:r>
              <a:rPr lang="en"/>
              <a:t>4. Repeat the steps 2 and 3 until no such edges remain.</a:t>
            </a:r>
            <a:endParaRPr/>
          </a:p>
          <a:p>
            <a:pPr indent="0" lvl="0" marL="0" rtl="0" algn="just">
              <a:lnSpc>
                <a:spcPct val="100000"/>
              </a:lnSpc>
              <a:spcBef>
                <a:spcPts val="1200"/>
              </a:spcBef>
              <a:spcAft>
                <a:spcPts val="0"/>
              </a:spcAft>
              <a:buNone/>
            </a:pPr>
            <a:r>
              <a:t/>
            </a:r>
            <a:endParaRPr/>
          </a:p>
          <a:p>
            <a:pPr indent="0" lvl="0" marL="457200" rtl="0" algn="just">
              <a:lnSpc>
                <a:spcPct val="100000"/>
              </a:lnSpc>
              <a:spcBef>
                <a:spcPts val="1200"/>
              </a:spcBef>
              <a:spcAft>
                <a:spcPts val="0"/>
              </a:spcAft>
              <a:buNone/>
            </a:pPr>
            <a:r>
              <a:t/>
            </a:r>
            <a:endParaRPr sz="1100">
              <a:solidFill>
                <a:srgbClr val="000000"/>
              </a:solidFill>
              <a:latin typeface="Arial"/>
              <a:ea typeface="Arial"/>
              <a:cs typeface="Arial"/>
              <a:sym typeface="Arial"/>
            </a:endParaRPr>
          </a:p>
          <a:p>
            <a:pPr indent="-298450" lvl="0" marL="457200" rtl="0" algn="just">
              <a:lnSpc>
                <a:spcPct val="100000"/>
              </a:lnSpc>
              <a:spcBef>
                <a:spcPts val="1200"/>
              </a:spcBef>
              <a:spcAft>
                <a:spcPts val="0"/>
              </a:spcAft>
              <a:buClr>
                <a:srgbClr val="000000"/>
              </a:buClr>
              <a:buSzPts val="1100"/>
              <a:buFont typeface="Arial"/>
              <a:buAutoNum type="arabicPeriod"/>
            </a:pPr>
            <a:r>
              <a:t/>
            </a:r>
            <a:endParaRPr sz="11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Clique</a:t>
            </a:r>
            <a:endParaRPr/>
          </a:p>
        </p:txBody>
      </p:sp>
      <p:sp>
        <p:nvSpPr>
          <p:cNvPr id="141" name="Google Shape;141;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Cliques are subsets of vertices in a graph that are all adjacent to each other, also called complete graphs.</a:t>
            </a:r>
            <a:endParaRPr/>
          </a:p>
          <a:p>
            <a:pPr indent="-342900" lvl="0" marL="457200" rtl="0" algn="l">
              <a:spcBef>
                <a:spcPts val="0"/>
              </a:spcBef>
              <a:spcAft>
                <a:spcPts val="0"/>
              </a:spcAft>
              <a:buSzPts val="1800"/>
              <a:buChar char="●"/>
            </a:pPr>
            <a:r>
              <a:rPr lang="en"/>
              <a:t>In real-world scenario, a clique represents a subset of people who all know each other.</a:t>
            </a:r>
            <a:endParaRPr/>
          </a:p>
          <a:p>
            <a:pPr indent="-342900" lvl="0" marL="457200" rtl="0" algn="l">
              <a:spcBef>
                <a:spcPts val="0"/>
              </a:spcBef>
              <a:spcAft>
                <a:spcPts val="0"/>
              </a:spcAft>
              <a:buSzPts val="1800"/>
              <a:buChar char="●"/>
            </a:pPr>
            <a:r>
              <a:rPr lang="en"/>
              <a:t>Finding cliques within such large networks is an NP-Hard problem. This algorithm tackles it well with its relaxed versions.</a:t>
            </a:r>
            <a:endParaRPr/>
          </a:p>
          <a:p>
            <a:pPr indent="-342900" lvl="0" marL="457200" rtl="0" algn="l">
              <a:spcBef>
                <a:spcPts val="0"/>
              </a:spcBef>
              <a:spcAft>
                <a:spcPts val="0"/>
              </a:spcAft>
              <a:buSzPts val="1800"/>
              <a:buChar char="●"/>
            </a:pPr>
            <a:r>
              <a:rPr lang="en"/>
              <a:t>Input to this algorithm is an undirected graph.</a:t>
            </a:r>
            <a:endParaRPr/>
          </a:p>
          <a:p>
            <a:pPr indent="-342900" lvl="0" marL="457200" rtl="0" algn="l">
              <a:spcBef>
                <a:spcPts val="0"/>
              </a:spcBef>
              <a:spcAft>
                <a:spcPts val="0"/>
              </a:spcAft>
              <a:buSzPts val="1800"/>
              <a:buChar char="●"/>
            </a:pPr>
            <a:r>
              <a:rPr lang="en"/>
              <a:t>Input to the algorithm is the graph G formed by edges in an ego network and the number of desired cliques within every network 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a:t>
            </a:r>
            <a:endParaRPr/>
          </a:p>
        </p:txBody>
      </p:sp>
      <p:sp>
        <p:nvSpPr>
          <p:cNvPr id="147" name="Google Shape;14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Results are evaluated using the edit distance between the predicted social circles and the ground truth. Each of the following operations costs one edit.</a:t>
            </a:r>
            <a:endParaRPr/>
          </a:p>
          <a:p>
            <a:pPr indent="-342900" lvl="0" marL="457200" rtl="0" algn="l">
              <a:spcBef>
                <a:spcPts val="0"/>
              </a:spcBef>
              <a:spcAft>
                <a:spcPts val="0"/>
              </a:spcAft>
              <a:buSzPts val="1800"/>
              <a:buChar char="●"/>
            </a:pPr>
            <a:r>
              <a:rPr lang="en"/>
              <a:t>Your solution contains circles with user ID's =&gt; circle1: 3 1 2, circle2: 2 3, circle3: 5 4 6 </a:t>
            </a:r>
            <a:endParaRPr/>
          </a:p>
          <a:p>
            <a:pPr indent="-342900" lvl="0" marL="457200" rtl="0" algn="l">
              <a:spcBef>
                <a:spcPts val="0"/>
              </a:spcBef>
              <a:spcAft>
                <a:spcPts val="0"/>
              </a:spcAft>
              <a:buSzPts val="1800"/>
              <a:buChar char="●"/>
            </a:pPr>
            <a:r>
              <a:rPr lang="en"/>
              <a:t>The correct solution is =&gt; circleA: 4 5, circleB: 1 3 2 4 </a:t>
            </a:r>
            <a:br>
              <a:rPr lang="en"/>
            </a:br>
            <a:r>
              <a:rPr lang="en"/>
              <a:t>Then the minimum number of required edits would be: </a:t>
            </a:r>
            <a:br>
              <a:rPr lang="en"/>
            </a:br>
            <a:r>
              <a:rPr lang="en"/>
              <a:t>• Add user 4 to circle1 </a:t>
            </a:r>
            <a:br>
              <a:rPr lang="en"/>
            </a:br>
            <a:r>
              <a:rPr lang="en"/>
              <a:t>• Delete user 2 from circle2 </a:t>
            </a:r>
            <a:br>
              <a:rPr lang="en"/>
            </a:br>
            <a:r>
              <a:rPr lang="en"/>
              <a:t>• Delete user 3 from circle2 </a:t>
            </a:r>
            <a:br>
              <a:rPr lang="en"/>
            </a:br>
            <a:r>
              <a:rPr lang="en"/>
              <a:t>• Delete user 6 from circle3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results for Louvain</a:t>
            </a:r>
            <a:endParaRPr/>
          </a:p>
        </p:txBody>
      </p:sp>
      <p:sp>
        <p:nvSpPr>
          <p:cNvPr id="153" name="Google Shape;15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Total nodes: 973</a:t>
            </a:r>
            <a:br>
              <a:rPr lang="en"/>
            </a:br>
            <a:r>
              <a:rPr lang="en"/>
              <a:t>Total loss: 147356</a:t>
            </a:r>
            <a:br>
              <a:rPr lang="en"/>
            </a:br>
            <a:r>
              <a:rPr lang="en"/>
              <a:t>Average Loss: 151.44</a:t>
            </a:r>
            <a:endParaRPr/>
          </a:p>
          <a:p>
            <a:pPr indent="-342900" lvl="0" marL="457200" rtl="0" algn="l">
              <a:spcBef>
                <a:spcPts val="0"/>
              </a:spcBef>
              <a:spcAft>
                <a:spcPts val="0"/>
              </a:spcAft>
              <a:buSzPts val="1800"/>
              <a:buChar char="●"/>
            </a:pPr>
            <a:r>
              <a:rPr lang="en"/>
              <a:t>Analysis of the result:</a:t>
            </a:r>
            <a:br>
              <a:rPr lang="en"/>
            </a:br>
            <a:r>
              <a:rPr lang="en"/>
              <a:t>- Fast to compute, but provided bad results.</a:t>
            </a:r>
            <a:br>
              <a:rPr lang="en"/>
            </a:br>
            <a:r>
              <a:rPr lang="en"/>
              <a:t>- There is a general problem with modularity optimization algorithms, that they have trouble detecting small communities in large networks. Hence the resultant communities differed from the ground truth.</a:t>
            </a:r>
            <a:endParaRPr sz="1100">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results for Spectral Clustering</a:t>
            </a:r>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Total nodes: </a:t>
            </a:r>
            <a:r>
              <a:rPr lang="en"/>
              <a:t>583</a:t>
            </a:r>
            <a:br>
              <a:rPr lang="en"/>
            </a:br>
            <a:r>
              <a:rPr lang="en"/>
              <a:t>Total Loss: 63830</a:t>
            </a:r>
            <a:br>
              <a:rPr lang="en"/>
            </a:br>
            <a:r>
              <a:rPr lang="en"/>
              <a:t>Average Loss: 109</a:t>
            </a:r>
            <a:endParaRPr/>
          </a:p>
          <a:p>
            <a:pPr indent="-342900" lvl="0" marL="457200" rtl="0" algn="l">
              <a:spcBef>
                <a:spcPts val="0"/>
              </a:spcBef>
              <a:spcAft>
                <a:spcPts val="0"/>
              </a:spcAft>
              <a:buSzPts val="1800"/>
              <a:buChar char="●"/>
            </a:pPr>
            <a:r>
              <a:rPr lang="en"/>
              <a:t>Analysis of the result:</a:t>
            </a:r>
            <a:br>
              <a:rPr lang="en"/>
            </a:br>
            <a:r>
              <a:rPr lang="en"/>
              <a:t>- Heavy computation</a:t>
            </a:r>
            <a:br>
              <a:rPr lang="en"/>
            </a:br>
            <a:r>
              <a:rPr lang="en"/>
              <a:t>- Calculates similarities, modularity which makes the computation heavy.</a:t>
            </a:r>
            <a:br>
              <a:rPr lang="en"/>
            </a:br>
            <a:r>
              <a:rPr lang="en"/>
              <a:t>- Filtered the ego-networks and considered only the ones with 2300 edges and less (a step in pre-processing)</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results for Girvan-Newman</a:t>
            </a:r>
            <a:endParaRPr/>
          </a:p>
        </p:txBody>
      </p:sp>
      <p:sp>
        <p:nvSpPr>
          <p:cNvPr id="165" name="Google Shape;16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Total Nodes: 973</a:t>
            </a:r>
            <a:br>
              <a:rPr lang="en"/>
            </a:br>
            <a:r>
              <a:rPr lang="en"/>
              <a:t>Total Loss: 135372</a:t>
            </a:r>
            <a:br>
              <a:rPr lang="en"/>
            </a:br>
            <a:r>
              <a:rPr lang="en"/>
              <a:t>Average Loss: 139</a:t>
            </a:r>
            <a:endParaRPr/>
          </a:p>
          <a:p>
            <a:pPr indent="-342900" lvl="0" marL="457200" rtl="0" algn="l">
              <a:spcBef>
                <a:spcPts val="0"/>
              </a:spcBef>
              <a:spcAft>
                <a:spcPts val="0"/>
              </a:spcAft>
              <a:buSzPts val="1800"/>
              <a:buChar char="●"/>
            </a:pPr>
            <a:r>
              <a:rPr lang="en"/>
              <a:t>We need to specify explicitly the desired number of communities - k.</a:t>
            </a:r>
            <a:endParaRPr/>
          </a:p>
          <a:p>
            <a:pPr indent="-342900" lvl="0" marL="457200" rtl="0" algn="l">
              <a:spcBef>
                <a:spcPts val="0"/>
              </a:spcBef>
              <a:spcAft>
                <a:spcPts val="0"/>
              </a:spcAft>
              <a:buSzPts val="1800"/>
              <a:buChar char="●"/>
            </a:pPr>
            <a:r>
              <a:rPr lang="en"/>
              <a:t>Hence, in some cases where the communities are less than or exceed the desired number, the result obtained is not correct / ambiguous.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of results for K-Clique </a:t>
            </a:r>
            <a:endParaRPr/>
          </a:p>
        </p:txBody>
      </p:sp>
      <p:sp>
        <p:nvSpPr>
          <p:cNvPr id="171" name="Google Shape;17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Total nodes: 583</a:t>
            </a:r>
            <a:br>
              <a:rPr lang="en"/>
            </a:br>
            <a:r>
              <a:rPr lang="en"/>
              <a:t>Total Loss: 46127</a:t>
            </a:r>
            <a:br>
              <a:rPr lang="en"/>
            </a:br>
            <a:r>
              <a:rPr lang="en"/>
              <a:t>Average Loss: 79</a:t>
            </a:r>
            <a:endParaRPr/>
          </a:p>
          <a:p>
            <a:pPr indent="-342900" lvl="0" marL="457200" rtl="0" algn="l">
              <a:spcBef>
                <a:spcPts val="0"/>
              </a:spcBef>
              <a:spcAft>
                <a:spcPts val="0"/>
              </a:spcAft>
              <a:buSzPts val="1800"/>
              <a:buChar char="●"/>
            </a:pPr>
            <a:r>
              <a:rPr lang="en"/>
              <a:t>Analysis of result:</a:t>
            </a:r>
            <a:br>
              <a:rPr lang="en"/>
            </a:br>
            <a:r>
              <a:rPr lang="en"/>
              <a:t>- Failed on ego-networks with high number of edges.</a:t>
            </a:r>
            <a:br>
              <a:rPr lang="en"/>
            </a:br>
            <a:r>
              <a:rPr lang="en"/>
              <a:t>- Filtered the ego-networks and considered only the ones with 2300 edges and less (a step in pre-processing)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Comparative results</a:t>
            </a:r>
            <a:endParaRPr/>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9"/>
          <p:cNvPicPr preferRelativeResize="0"/>
          <p:nvPr/>
        </p:nvPicPr>
        <p:blipFill>
          <a:blip r:embed="rId3">
            <a:alphaModFix/>
          </a:blip>
          <a:stretch>
            <a:fillRect/>
          </a:stretch>
        </p:blipFill>
        <p:spPr>
          <a:xfrm>
            <a:off x="425650" y="1309813"/>
            <a:ext cx="4444600" cy="3101725"/>
          </a:xfrm>
          <a:prstGeom prst="rect">
            <a:avLst/>
          </a:prstGeom>
          <a:noFill/>
          <a:ln>
            <a:noFill/>
          </a:ln>
        </p:spPr>
      </p:pic>
      <p:pic>
        <p:nvPicPr>
          <p:cNvPr id="179" name="Google Shape;179;p29"/>
          <p:cNvPicPr preferRelativeResize="0"/>
          <p:nvPr/>
        </p:nvPicPr>
        <p:blipFill>
          <a:blip r:embed="rId4">
            <a:alphaModFix/>
          </a:blip>
          <a:stretch>
            <a:fillRect/>
          </a:stretch>
        </p:blipFill>
        <p:spPr>
          <a:xfrm>
            <a:off x="4572000" y="1309825"/>
            <a:ext cx="4260300" cy="301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that worked</a:t>
            </a:r>
            <a:endParaRPr/>
          </a:p>
        </p:txBody>
      </p:sp>
      <p:sp>
        <p:nvSpPr>
          <p:cNvPr id="185" name="Google Shape;185;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loss function (provided in Learning Social Networks Kaggle Competition) as the evaluation metric for the algorithms.</a:t>
            </a:r>
            <a:endParaRPr/>
          </a:p>
          <a:p>
            <a:pPr indent="-342900" lvl="0" marL="457200" rtl="0" algn="l">
              <a:spcBef>
                <a:spcPts val="0"/>
              </a:spcBef>
              <a:spcAft>
                <a:spcPts val="0"/>
              </a:spcAft>
              <a:buSzPts val="1800"/>
              <a:buChar char="●"/>
            </a:pPr>
            <a:r>
              <a:rPr lang="en"/>
              <a:t>Filtering out the graphs (egonets) that have edges less than 2300 (the mean of all the edges) worked for the k-clique algorithm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that did not work</a:t>
            </a:r>
            <a:endParaRPr/>
          </a:p>
        </p:txBody>
      </p:sp>
      <p:sp>
        <p:nvSpPr>
          <p:cNvPr id="191" name="Google Shape;191;p31"/>
          <p:cNvSpPr txBox="1"/>
          <p:nvPr>
            <p:ph idx="1" type="body"/>
          </p:nvPr>
        </p:nvSpPr>
        <p:spPr>
          <a:xfrm>
            <a:off x="65250" y="1120350"/>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1200"/>
              </a:spcBef>
              <a:spcAft>
                <a:spcPts val="0"/>
              </a:spcAft>
              <a:buClr>
                <a:srgbClr val="666666"/>
              </a:buClr>
              <a:buSzPts val="1800"/>
              <a:buChar char="●"/>
            </a:pPr>
            <a:r>
              <a:rPr lang="en">
                <a:solidFill>
                  <a:srgbClr val="666666"/>
                </a:solidFill>
              </a:rPr>
              <a:t>Could not calculate normalized F1 due to empty ground truth files and empty predictions.</a:t>
            </a:r>
            <a:endParaRPr>
              <a:solidFill>
                <a:srgbClr val="666666"/>
              </a:solidFill>
            </a:endParaRPr>
          </a:p>
          <a:p>
            <a:pPr indent="-342900" lvl="0" marL="457200" rtl="0" algn="l">
              <a:lnSpc>
                <a:spcPct val="100000"/>
              </a:lnSpc>
              <a:spcBef>
                <a:spcPts val="0"/>
              </a:spcBef>
              <a:spcAft>
                <a:spcPts val="0"/>
              </a:spcAft>
              <a:buClr>
                <a:srgbClr val="666666"/>
              </a:buClr>
              <a:buSzPts val="1800"/>
              <a:buChar char="●"/>
            </a:pPr>
            <a:r>
              <a:rPr lang="en">
                <a:solidFill>
                  <a:srgbClr val="666666"/>
                </a:solidFill>
              </a:rPr>
              <a:t>Hierarchical clustering was computationally expensive. Also, it required predefined cluster value which did not suit our problem statement.</a:t>
            </a:r>
            <a:endParaRPr>
              <a:solidFill>
                <a:srgbClr val="666666"/>
              </a:solidFill>
            </a:endParaRPr>
          </a:p>
          <a:p>
            <a:pPr indent="-342900" lvl="0" marL="457200" rtl="0" algn="l">
              <a:lnSpc>
                <a:spcPct val="100000"/>
              </a:lnSpc>
              <a:spcBef>
                <a:spcPts val="0"/>
              </a:spcBef>
              <a:spcAft>
                <a:spcPts val="0"/>
              </a:spcAft>
              <a:buClr>
                <a:srgbClr val="666666"/>
              </a:buClr>
              <a:buSzPts val="1800"/>
              <a:buChar char="●"/>
            </a:pPr>
            <a:r>
              <a:rPr lang="en">
                <a:solidFill>
                  <a:srgbClr val="666666"/>
                </a:solidFill>
              </a:rPr>
              <a:t>Tried plotting the entire network (all edges, and all ego nodes) using Gephi but the visualization was not clear and understandable. The plot was difficult to decipher and we had to discard it. </a:t>
            </a:r>
            <a:endParaRPr>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High volume of data generated by the social networking sites enables us to identify communities of people with intersecting interests.</a:t>
            </a:r>
            <a:endParaRPr/>
          </a:p>
          <a:p>
            <a:pPr indent="-342900" lvl="0" marL="457200" rtl="0" algn="l">
              <a:spcBef>
                <a:spcPts val="0"/>
              </a:spcBef>
              <a:spcAft>
                <a:spcPts val="0"/>
              </a:spcAft>
              <a:buSzPts val="1800"/>
              <a:buChar char="●"/>
            </a:pPr>
            <a:r>
              <a:rPr lang="en"/>
              <a:t>This facilitates in observing human behaviors and their network of relations.</a:t>
            </a:r>
            <a:endParaRPr/>
          </a:p>
          <a:p>
            <a:pPr indent="-342900" lvl="0" marL="457200" rtl="0" algn="l">
              <a:spcBef>
                <a:spcPts val="0"/>
              </a:spcBef>
              <a:spcAft>
                <a:spcPts val="0"/>
              </a:spcAft>
              <a:buSzPts val="1800"/>
              <a:buChar char="●"/>
            </a:pPr>
            <a:r>
              <a:rPr lang="en"/>
              <a:t>Community detection aims on identifying densely connected groups with the motive of understanding their opinions, behavior, preferences.</a:t>
            </a:r>
            <a:endParaRPr/>
          </a:p>
          <a:p>
            <a:pPr indent="-342900" lvl="0" marL="457200" rtl="0" algn="l">
              <a:spcBef>
                <a:spcPts val="0"/>
              </a:spcBef>
              <a:spcAft>
                <a:spcPts val="0"/>
              </a:spcAft>
              <a:buSzPts val="1800"/>
              <a:buChar char="●"/>
            </a:pPr>
            <a:r>
              <a:rPr lang="en"/>
              <a:t>This can help brands to understand their customers’ choices, analyze political trends and even set up recommendation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8" name="Google Shape;198;p32"/>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this project, we aim to detect communities within a twitter ego-network.</a:t>
            </a:r>
            <a:endParaRPr/>
          </a:p>
          <a:p>
            <a:pPr indent="-342900" lvl="0" marL="457200" rtl="0" algn="l">
              <a:spcBef>
                <a:spcPts val="0"/>
              </a:spcBef>
              <a:spcAft>
                <a:spcPts val="0"/>
              </a:spcAft>
              <a:buSzPts val="1800"/>
              <a:buChar char="●"/>
            </a:pPr>
            <a:r>
              <a:rPr lang="en"/>
              <a:t>To detect the communities, we have considered two factors:</a:t>
            </a:r>
            <a:br>
              <a:rPr lang="en"/>
            </a:br>
            <a:r>
              <a:rPr lang="en"/>
              <a:t>1. How densely the edges in an ego-network are connected.</a:t>
            </a:r>
            <a:br>
              <a:rPr lang="en"/>
            </a:br>
            <a:r>
              <a:rPr lang="en"/>
              <a:t>2. Similarity between nodes in an ego network by considering the features followed by each node.</a:t>
            </a:r>
            <a:endParaRPr/>
          </a:p>
        </p:txBody>
      </p:sp>
      <p:pic>
        <p:nvPicPr>
          <p:cNvPr id="75" name="Google Shape;75;p15"/>
          <p:cNvPicPr preferRelativeResize="0"/>
          <p:nvPr/>
        </p:nvPicPr>
        <p:blipFill>
          <a:blip r:embed="rId3">
            <a:alphaModFix/>
          </a:blip>
          <a:stretch>
            <a:fillRect/>
          </a:stretch>
        </p:blipFill>
        <p:spPr>
          <a:xfrm>
            <a:off x="6809325" y="75825"/>
            <a:ext cx="2063727" cy="12583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ego-networks?</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"Ego" is an individual "focal" node.  A network has as many egos as it has nodes.  Egos can be persons, groups, organizations, or whole societies.</a:t>
            </a:r>
            <a:endParaRPr/>
          </a:p>
          <a:p>
            <a:pPr indent="-342900" lvl="0" marL="457200" rtl="0" algn="l">
              <a:spcBef>
                <a:spcPts val="0"/>
              </a:spcBef>
              <a:spcAft>
                <a:spcPts val="0"/>
              </a:spcAft>
              <a:buSzPts val="1800"/>
              <a:buChar char="●"/>
            </a:pPr>
            <a:r>
              <a:rPr lang="en"/>
              <a:t>Alters are the nodes to which the ego is directly connected.</a:t>
            </a:r>
            <a:endParaRPr/>
          </a:p>
          <a:p>
            <a:pPr indent="-342900" lvl="0" marL="457200" rtl="0" algn="l">
              <a:spcBef>
                <a:spcPts val="0"/>
              </a:spcBef>
              <a:spcAft>
                <a:spcPts val="0"/>
              </a:spcAft>
              <a:buSzPts val="1800"/>
              <a:buChar char="●"/>
            </a:pPr>
            <a:r>
              <a:rPr lang="en"/>
              <a:t>Egos and Alters have a social relationship with each other.</a:t>
            </a:r>
            <a:endParaRPr/>
          </a:p>
        </p:txBody>
      </p:sp>
      <p:pic>
        <p:nvPicPr>
          <p:cNvPr id="82" name="Google Shape;82;p16"/>
          <p:cNvPicPr preferRelativeResize="0"/>
          <p:nvPr/>
        </p:nvPicPr>
        <p:blipFill>
          <a:blip r:embed="rId3">
            <a:alphaModFix/>
          </a:blip>
          <a:stretch>
            <a:fillRect/>
          </a:stretch>
        </p:blipFill>
        <p:spPr>
          <a:xfrm>
            <a:off x="1551075" y="2571750"/>
            <a:ext cx="6115951" cy="2000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Demystifying the Dataset</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9" name="Google Shape;89;p17"/>
          <p:cNvPicPr preferRelativeResize="0"/>
          <p:nvPr/>
        </p:nvPicPr>
        <p:blipFill>
          <a:blip r:embed="rId3">
            <a:alphaModFix/>
          </a:blip>
          <a:stretch>
            <a:fillRect/>
          </a:stretch>
        </p:blipFill>
        <p:spPr>
          <a:xfrm>
            <a:off x="7599563" y="79125"/>
            <a:ext cx="1268000" cy="1017100"/>
          </a:xfrm>
          <a:prstGeom prst="rect">
            <a:avLst/>
          </a:prstGeom>
          <a:noFill/>
          <a:ln>
            <a:noFill/>
          </a:ln>
        </p:spPr>
      </p:pic>
      <p:pic>
        <p:nvPicPr>
          <p:cNvPr id="90" name="Google Shape;90;p17"/>
          <p:cNvPicPr preferRelativeResize="0"/>
          <p:nvPr/>
        </p:nvPicPr>
        <p:blipFill>
          <a:blip r:embed="rId4">
            <a:alphaModFix/>
          </a:blip>
          <a:stretch>
            <a:fillRect/>
          </a:stretch>
        </p:blipFill>
        <p:spPr>
          <a:xfrm>
            <a:off x="384275" y="1208725"/>
            <a:ext cx="6393076" cy="793000"/>
          </a:xfrm>
          <a:prstGeom prst="rect">
            <a:avLst/>
          </a:prstGeom>
          <a:noFill/>
          <a:ln>
            <a:noFill/>
          </a:ln>
        </p:spPr>
      </p:pic>
      <p:pic>
        <p:nvPicPr>
          <p:cNvPr id="91" name="Google Shape;91;p17"/>
          <p:cNvPicPr preferRelativeResize="0"/>
          <p:nvPr/>
        </p:nvPicPr>
        <p:blipFill>
          <a:blip r:embed="rId5">
            <a:alphaModFix/>
          </a:blip>
          <a:stretch>
            <a:fillRect/>
          </a:stretch>
        </p:blipFill>
        <p:spPr>
          <a:xfrm>
            <a:off x="384275" y="2280963"/>
            <a:ext cx="4152900" cy="828675"/>
          </a:xfrm>
          <a:prstGeom prst="rect">
            <a:avLst/>
          </a:prstGeom>
          <a:noFill/>
          <a:ln>
            <a:noFill/>
          </a:ln>
        </p:spPr>
      </p:pic>
      <p:pic>
        <p:nvPicPr>
          <p:cNvPr id="92" name="Google Shape;92;p17"/>
          <p:cNvPicPr preferRelativeResize="0"/>
          <p:nvPr/>
        </p:nvPicPr>
        <p:blipFill rotWithShape="1">
          <a:blip r:embed="rId6">
            <a:alphaModFix/>
          </a:blip>
          <a:srcRect b="0" l="0" r="17314" t="0"/>
          <a:stretch/>
        </p:blipFill>
        <p:spPr>
          <a:xfrm>
            <a:off x="4537175" y="3512875"/>
            <a:ext cx="4152900" cy="1170400"/>
          </a:xfrm>
          <a:prstGeom prst="rect">
            <a:avLst/>
          </a:prstGeom>
          <a:noFill/>
          <a:ln>
            <a:noFill/>
          </a:ln>
        </p:spPr>
      </p:pic>
      <p:pic>
        <p:nvPicPr>
          <p:cNvPr id="93" name="Google Shape;93;p17"/>
          <p:cNvPicPr preferRelativeResize="0"/>
          <p:nvPr/>
        </p:nvPicPr>
        <p:blipFill>
          <a:blip r:embed="rId7">
            <a:alphaModFix/>
          </a:blip>
          <a:stretch>
            <a:fillRect/>
          </a:stretch>
        </p:blipFill>
        <p:spPr>
          <a:xfrm>
            <a:off x="6162150" y="1208725"/>
            <a:ext cx="2524125" cy="2247900"/>
          </a:xfrm>
          <a:prstGeom prst="rect">
            <a:avLst/>
          </a:prstGeom>
          <a:noFill/>
          <a:ln>
            <a:noFill/>
          </a:ln>
        </p:spPr>
      </p:pic>
      <p:sp>
        <p:nvSpPr>
          <p:cNvPr id="94" name="Google Shape;94;p17"/>
          <p:cNvSpPr/>
          <p:nvPr/>
        </p:nvSpPr>
        <p:spPr>
          <a:xfrm>
            <a:off x="6158375" y="1203475"/>
            <a:ext cx="2531700" cy="2258400"/>
          </a:xfrm>
          <a:prstGeom prst="rect">
            <a:avLst/>
          </a:prstGeom>
          <a:noFill/>
          <a:ln cap="flat" cmpd="sng" w="19050">
            <a:solidFill>
              <a:srgbClr val="1155CC"/>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385775" y="1202000"/>
            <a:ext cx="5772600" cy="7956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369700" y="2278900"/>
            <a:ext cx="4152900" cy="8439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4516025" y="3509925"/>
            <a:ext cx="4195200" cy="11814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17"/>
          <p:cNvPicPr preferRelativeResize="0"/>
          <p:nvPr/>
        </p:nvPicPr>
        <p:blipFill>
          <a:blip r:embed="rId8">
            <a:alphaModFix/>
          </a:blip>
          <a:stretch>
            <a:fillRect/>
          </a:stretch>
        </p:blipFill>
        <p:spPr>
          <a:xfrm>
            <a:off x="384275" y="3339988"/>
            <a:ext cx="2362200" cy="1095375"/>
          </a:xfrm>
          <a:prstGeom prst="rect">
            <a:avLst/>
          </a:prstGeom>
          <a:noFill/>
          <a:ln>
            <a:noFill/>
          </a:ln>
        </p:spPr>
      </p:pic>
      <p:sp>
        <p:nvSpPr>
          <p:cNvPr id="99" name="Google Shape;99;p17"/>
          <p:cNvSpPr/>
          <p:nvPr/>
        </p:nvSpPr>
        <p:spPr>
          <a:xfrm>
            <a:off x="385775" y="3323675"/>
            <a:ext cx="2370900" cy="1125000"/>
          </a:xfrm>
          <a:prstGeom prst="rect">
            <a:avLst/>
          </a:prstGeom>
          <a:noFill/>
          <a:ln cap="flat" cmpd="sng" w="1905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understanding of the Dataset</a:t>
            </a:r>
            <a:endParaRPr/>
          </a:p>
        </p:txBody>
      </p:sp>
      <p:sp>
        <p:nvSpPr>
          <p:cNvPr id="105" name="Google Shape;10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8"/>
          <p:cNvPicPr preferRelativeResize="0"/>
          <p:nvPr/>
        </p:nvPicPr>
        <p:blipFill rotWithShape="1">
          <a:blip r:embed="rId3">
            <a:alphaModFix/>
          </a:blip>
          <a:srcRect b="0" l="0" r="14551" t="0"/>
          <a:stretch/>
        </p:blipFill>
        <p:spPr>
          <a:xfrm>
            <a:off x="0" y="1152475"/>
            <a:ext cx="3270950" cy="1825625"/>
          </a:xfrm>
          <a:prstGeom prst="rect">
            <a:avLst/>
          </a:prstGeom>
          <a:noFill/>
          <a:ln>
            <a:noFill/>
          </a:ln>
        </p:spPr>
      </p:pic>
      <p:pic>
        <p:nvPicPr>
          <p:cNvPr id="107" name="Google Shape;107;p18"/>
          <p:cNvPicPr preferRelativeResize="0"/>
          <p:nvPr/>
        </p:nvPicPr>
        <p:blipFill>
          <a:blip r:embed="rId4">
            <a:alphaModFix/>
          </a:blip>
          <a:stretch>
            <a:fillRect/>
          </a:stretch>
        </p:blipFill>
        <p:spPr>
          <a:xfrm>
            <a:off x="0" y="3089775"/>
            <a:ext cx="3583650" cy="1479100"/>
          </a:xfrm>
          <a:prstGeom prst="rect">
            <a:avLst/>
          </a:prstGeom>
          <a:noFill/>
          <a:ln>
            <a:noFill/>
          </a:ln>
        </p:spPr>
      </p:pic>
      <p:pic>
        <p:nvPicPr>
          <p:cNvPr id="108" name="Google Shape;108;p18"/>
          <p:cNvPicPr preferRelativeResize="0"/>
          <p:nvPr/>
        </p:nvPicPr>
        <p:blipFill>
          <a:blip r:embed="rId5">
            <a:alphaModFix/>
          </a:blip>
          <a:stretch>
            <a:fillRect/>
          </a:stretch>
        </p:blipFill>
        <p:spPr>
          <a:xfrm>
            <a:off x="7345550" y="1152475"/>
            <a:ext cx="1798450" cy="3372275"/>
          </a:xfrm>
          <a:prstGeom prst="rect">
            <a:avLst/>
          </a:prstGeom>
          <a:noFill/>
          <a:ln>
            <a:noFill/>
          </a:ln>
        </p:spPr>
      </p:pic>
      <p:pic>
        <p:nvPicPr>
          <p:cNvPr id="109" name="Google Shape;109;p18"/>
          <p:cNvPicPr preferRelativeResize="0"/>
          <p:nvPr/>
        </p:nvPicPr>
        <p:blipFill>
          <a:blip r:embed="rId6">
            <a:alphaModFix/>
          </a:blip>
          <a:stretch>
            <a:fillRect/>
          </a:stretch>
        </p:blipFill>
        <p:spPr>
          <a:xfrm>
            <a:off x="3640625" y="1163050"/>
            <a:ext cx="3644301" cy="1825625"/>
          </a:xfrm>
          <a:prstGeom prst="rect">
            <a:avLst/>
          </a:prstGeom>
          <a:noFill/>
          <a:ln>
            <a:noFill/>
          </a:ln>
        </p:spPr>
      </p:pic>
      <p:pic>
        <p:nvPicPr>
          <p:cNvPr id="110" name="Google Shape;110;p18"/>
          <p:cNvPicPr preferRelativeResize="0"/>
          <p:nvPr/>
        </p:nvPicPr>
        <p:blipFill>
          <a:blip r:embed="rId7">
            <a:alphaModFix/>
          </a:blip>
          <a:stretch>
            <a:fillRect/>
          </a:stretch>
        </p:blipFill>
        <p:spPr>
          <a:xfrm>
            <a:off x="3642450" y="3367375"/>
            <a:ext cx="3644299" cy="115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Algorithms considered / used</a:t>
            </a:r>
            <a:endParaRPr/>
          </a:p>
        </p:txBody>
      </p:sp>
      <p:sp>
        <p:nvSpPr>
          <p:cNvPr id="116" name="Google Shape;11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Louvain</a:t>
            </a:r>
            <a:endParaRPr/>
          </a:p>
          <a:p>
            <a:pPr indent="-342900" lvl="0" marL="457200" rtl="0" algn="l">
              <a:spcBef>
                <a:spcPts val="0"/>
              </a:spcBef>
              <a:spcAft>
                <a:spcPts val="0"/>
              </a:spcAft>
              <a:buSzPts val="1800"/>
              <a:buChar char="●"/>
            </a:pPr>
            <a:r>
              <a:rPr lang="en"/>
              <a:t>Spectral Clustering</a:t>
            </a:r>
            <a:endParaRPr/>
          </a:p>
          <a:p>
            <a:pPr indent="-342900" lvl="0" marL="457200" rtl="0" algn="l">
              <a:spcBef>
                <a:spcPts val="0"/>
              </a:spcBef>
              <a:spcAft>
                <a:spcPts val="0"/>
              </a:spcAft>
              <a:buSzPts val="1800"/>
              <a:buChar char="●"/>
            </a:pPr>
            <a:r>
              <a:rPr lang="en"/>
              <a:t>Girvan-Newman</a:t>
            </a:r>
            <a:endParaRPr/>
          </a:p>
          <a:p>
            <a:pPr indent="-342900" lvl="0" marL="457200" rtl="0" algn="l">
              <a:spcBef>
                <a:spcPts val="0"/>
              </a:spcBef>
              <a:spcAft>
                <a:spcPts val="0"/>
              </a:spcAft>
              <a:buSzPts val="1800"/>
              <a:buChar char="●"/>
            </a:pPr>
            <a:r>
              <a:rPr lang="en"/>
              <a:t>K-cliques</a:t>
            </a:r>
            <a:endParaRPr/>
          </a:p>
        </p:txBody>
      </p:sp>
      <p:pic>
        <p:nvPicPr>
          <p:cNvPr id="117" name="Google Shape;117;p19"/>
          <p:cNvPicPr preferRelativeResize="0"/>
          <p:nvPr/>
        </p:nvPicPr>
        <p:blipFill>
          <a:blip r:embed="rId3">
            <a:alphaModFix/>
          </a:blip>
          <a:stretch>
            <a:fillRect/>
          </a:stretch>
        </p:blipFill>
        <p:spPr>
          <a:xfrm>
            <a:off x="4747250" y="2475300"/>
            <a:ext cx="4261899" cy="245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Louvain</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Modularity: According to Wikipedia, networks with high modularity have dense connections between the nodes within modules but sparse connections between nodes in different modules.</a:t>
            </a:r>
            <a:endParaRPr/>
          </a:p>
          <a:p>
            <a:pPr indent="-342900" lvl="0" marL="457200" rtl="0" algn="l">
              <a:spcBef>
                <a:spcPts val="0"/>
              </a:spcBef>
              <a:spcAft>
                <a:spcPts val="0"/>
              </a:spcAft>
              <a:buSzPts val="1800"/>
              <a:buChar char="●"/>
            </a:pPr>
            <a:r>
              <a:rPr lang="en"/>
              <a:t>Fastest among all the modularity based algorithms.</a:t>
            </a:r>
            <a:endParaRPr/>
          </a:p>
          <a:p>
            <a:pPr indent="-342900" lvl="0" marL="457200" rtl="0" algn="l">
              <a:spcBef>
                <a:spcPts val="0"/>
              </a:spcBef>
              <a:spcAft>
                <a:spcPts val="0"/>
              </a:spcAft>
              <a:buSzPts val="1800"/>
              <a:buChar char="●"/>
            </a:pPr>
            <a:r>
              <a:rPr lang="en"/>
              <a:t>Works in two stages executed iteratively.</a:t>
            </a:r>
            <a:endParaRPr/>
          </a:p>
          <a:p>
            <a:pPr indent="-342900" lvl="0" marL="457200" rtl="0" algn="l">
              <a:spcBef>
                <a:spcPts val="0"/>
              </a:spcBef>
              <a:spcAft>
                <a:spcPts val="0"/>
              </a:spcAft>
              <a:buSzPts val="1800"/>
              <a:buChar char="●"/>
            </a:pPr>
            <a:r>
              <a:rPr lang="en"/>
              <a:t>Initially, each node in the network is considered as one community.</a:t>
            </a:r>
            <a:endParaRPr/>
          </a:p>
          <a:p>
            <a:pPr indent="-342900" lvl="0" marL="457200" rtl="0" algn="l">
              <a:spcBef>
                <a:spcPts val="0"/>
              </a:spcBef>
              <a:spcAft>
                <a:spcPts val="0"/>
              </a:spcAft>
              <a:buSzPts val="1800"/>
              <a:buChar char="●"/>
            </a:pPr>
            <a:r>
              <a:rPr lang="en"/>
              <a:t>For each node X, algo considers Y neighbours.</a:t>
            </a:r>
            <a:endParaRPr/>
          </a:p>
          <a:p>
            <a:pPr indent="-342900" lvl="0" marL="457200" rtl="0" algn="l">
              <a:spcBef>
                <a:spcPts val="0"/>
              </a:spcBef>
              <a:spcAft>
                <a:spcPts val="0"/>
              </a:spcAft>
              <a:buSzPts val="1800"/>
              <a:buChar char="●"/>
            </a:pPr>
            <a:r>
              <a:rPr lang="en"/>
              <a:t>Calculate gain in modularity when X is moved to Y’s community. Keep X in the community where highest modularity is gained. </a:t>
            </a:r>
            <a:endParaRPr/>
          </a:p>
          <a:p>
            <a:pPr indent="-342900" lvl="0" marL="457200" rtl="0" algn="l">
              <a:spcBef>
                <a:spcPts val="0"/>
              </a:spcBef>
              <a:spcAft>
                <a:spcPts val="0"/>
              </a:spcAft>
              <a:buSzPts val="1800"/>
              <a:buChar char="●"/>
            </a:pPr>
            <a:r>
              <a:rPr lang="en"/>
              <a:t>Iterate these steps.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Spectral Clustering</a:t>
            </a:r>
            <a:endParaRPr/>
          </a:p>
        </p:txBody>
      </p:sp>
      <p:sp>
        <p:nvSpPr>
          <p:cNvPr id="129" name="Google Shape;129;p21"/>
          <p:cNvSpPr txBox="1"/>
          <p:nvPr>
            <p:ph idx="1" type="body"/>
          </p:nvPr>
        </p:nvSpPr>
        <p:spPr>
          <a:xfrm>
            <a:off x="311700" y="1106550"/>
            <a:ext cx="8520600" cy="34164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1200"/>
              </a:spcBef>
              <a:spcAft>
                <a:spcPts val="0"/>
              </a:spcAft>
              <a:buSzPts val="1800"/>
              <a:buChar char="●"/>
            </a:pPr>
            <a:r>
              <a:rPr lang="en"/>
              <a:t>Spectral clustering is used to identify communities of nodes in a graph based on the edges connecting between them. Spectral clustering uses information from the eigenvalues of the matrices built from the dataset/graph.</a:t>
            </a:r>
            <a:endParaRPr/>
          </a:p>
          <a:p>
            <a:pPr indent="-342900" lvl="0" marL="457200" rtl="0" algn="just">
              <a:lnSpc>
                <a:spcPct val="100000"/>
              </a:lnSpc>
              <a:spcBef>
                <a:spcPts val="0"/>
              </a:spcBef>
              <a:spcAft>
                <a:spcPts val="0"/>
              </a:spcAft>
              <a:buSzPts val="1800"/>
              <a:buChar char="●"/>
            </a:pPr>
            <a:r>
              <a:rPr lang="en"/>
              <a:t>Steps:</a:t>
            </a:r>
            <a:br>
              <a:rPr lang="en"/>
            </a:br>
            <a:r>
              <a:rPr lang="en"/>
              <a:t>-Created similarity matrix between our N nodes of clusters based on the features.</a:t>
            </a:r>
            <a:br>
              <a:rPr lang="en"/>
            </a:br>
            <a:r>
              <a:rPr lang="en"/>
              <a:t>- Compute the first k eigenvalues of its Laplacian matrix to define feature vector for each object.</a:t>
            </a:r>
            <a:br>
              <a:rPr lang="en"/>
            </a:br>
            <a:r>
              <a:rPr lang="en"/>
              <a:t>- Run k-means on these features to separate objects into k classes.</a:t>
            </a:r>
            <a:endParaRPr>
              <a:solidFill>
                <a:srgbClr val="000000"/>
              </a:solidFill>
              <a:highlight>
                <a:srgbClr val="FFFFFF"/>
              </a:highlight>
            </a:endParaRPr>
          </a:p>
          <a:p>
            <a:pPr indent="0" lvl="0" marL="0" rtl="0" algn="l">
              <a:lnSpc>
                <a:spcPct val="158000"/>
              </a:lnSpc>
              <a:spcBef>
                <a:spcPts val="1700"/>
              </a:spcBef>
              <a:spcAft>
                <a:spcPts val="0"/>
              </a:spcAft>
              <a:buNone/>
            </a:pPr>
            <a:r>
              <a:t/>
            </a:r>
            <a:endParaRPr>
              <a:solidFill>
                <a:srgbClr val="000000"/>
              </a:solidFill>
              <a:highlight>
                <a:srgbClr val="FFFFFF"/>
              </a:highlight>
            </a:endParaRPr>
          </a:p>
          <a:p>
            <a:pPr indent="0" lvl="0" marL="0" rtl="0" algn="just">
              <a:lnSpc>
                <a:spcPct val="100000"/>
              </a:lnSpc>
              <a:spcBef>
                <a:spcPts val="0"/>
              </a:spcBef>
              <a:spcAft>
                <a:spcPts val="0"/>
              </a:spcAft>
              <a:buNone/>
            </a:pPr>
            <a:r>
              <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